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sldIdLst>
    <p:sldId id="256" r:id="rId2"/>
    <p:sldId id="481" r:id="rId3"/>
    <p:sldId id="593" r:id="rId4"/>
    <p:sldId id="478" r:id="rId5"/>
    <p:sldId id="479" r:id="rId6"/>
    <p:sldId id="480" r:id="rId7"/>
    <p:sldId id="482" r:id="rId8"/>
    <p:sldId id="485" r:id="rId9"/>
    <p:sldId id="431" r:id="rId10"/>
    <p:sldId id="582" r:id="rId11"/>
    <p:sldId id="493" r:id="rId12"/>
    <p:sldId id="491" r:id="rId13"/>
    <p:sldId id="547" r:id="rId14"/>
    <p:sldId id="548" r:id="rId15"/>
    <p:sldId id="549" r:id="rId16"/>
    <p:sldId id="550" r:id="rId17"/>
    <p:sldId id="551" r:id="rId18"/>
    <p:sldId id="556" r:id="rId19"/>
    <p:sldId id="557" r:id="rId20"/>
    <p:sldId id="559" r:id="rId21"/>
    <p:sldId id="558" r:id="rId22"/>
    <p:sldId id="563" r:id="rId23"/>
    <p:sldId id="583" r:id="rId24"/>
    <p:sldId id="584" r:id="rId25"/>
    <p:sldId id="497" r:id="rId26"/>
    <p:sldId id="560" r:id="rId27"/>
    <p:sldId id="499" r:id="rId28"/>
    <p:sldId id="564" r:id="rId29"/>
    <p:sldId id="498" r:id="rId30"/>
    <p:sldId id="507" r:id="rId31"/>
    <p:sldId id="509" r:id="rId32"/>
    <p:sldId id="510" r:id="rId33"/>
    <p:sldId id="511" r:id="rId34"/>
    <p:sldId id="512" r:id="rId35"/>
    <p:sldId id="513" r:id="rId36"/>
    <p:sldId id="517" r:id="rId37"/>
    <p:sldId id="514" r:id="rId38"/>
    <p:sldId id="565" r:id="rId39"/>
    <p:sldId id="566" r:id="rId40"/>
    <p:sldId id="567" r:id="rId41"/>
    <p:sldId id="568" r:id="rId42"/>
    <p:sldId id="569" r:id="rId43"/>
    <p:sldId id="571" r:id="rId44"/>
    <p:sldId id="570" r:id="rId45"/>
    <p:sldId id="581" r:id="rId46"/>
    <p:sldId id="486" r:id="rId47"/>
    <p:sldId id="518" r:id="rId48"/>
    <p:sldId id="519" r:id="rId49"/>
    <p:sldId id="520" r:id="rId50"/>
    <p:sldId id="521" r:id="rId51"/>
    <p:sldId id="522" r:id="rId52"/>
    <p:sldId id="523" r:id="rId53"/>
    <p:sldId id="524" r:id="rId54"/>
    <p:sldId id="525" r:id="rId55"/>
    <p:sldId id="526" r:id="rId56"/>
    <p:sldId id="527" r:id="rId57"/>
    <p:sldId id="528" r:id="rId58"/>
    <p:sldId id="529" r:id="rId59"/>
    <p:sldId id="532" r:id="rId60"/>
    <p:sldId id="530" r:id="rId61"/>
    <p:sldId id="531" r:id="rId62"/>
    <p:sldId id="533" r:id="rId63"/>
    <p:sldId id="534" r:id="rId64"/>
    <p:sldId id="488" r:id="rId65"/>
    <p:sldId id="535" r:id="rId66"/>
    <p:sldId id="536" r:id="rId67"/>
    <p:sldId id="537" r:id="rId68"/>
    <p:sldId id="538" r:id="rId69"/>
    <p:sldId id="540" r:id="rId70"/>
    <p:sldId id="541" r:id="rId71"/>
    <p:sldId id="539" r:id="rId72"/>
    <p:sldId id="543" r:id="rId73"/>
    <p:sldId id="577" r:id="rId74"/>
    <p:sldId id="579" r:id="rId75"/>
    <p:sldId id="580" r:id="rId76"/>
    <p:sldId id="578" r:id="rId7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36" autoAdjust="0"/>
  </p:normalViewPr>
  <p:slideViewPr>
    <p:cSldViewPr snapToGrid="0">
      <p:cViewPr>
        <p:scale>
          <a:sx n="60" d="100"/>
          <a:sy n="60" d="100"/>
        </p:scale>
        <p:origin x="87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A41A63-7B47-4A6F-A5C2-455AA724337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07A29A-64C8-40D2-8DAF-071E1847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2445-7827-485E-A07F-5F2DBE279DB7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F374-3F8C-4FFA-9983-A6A25C4F103E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A2-3B73-42CD-BC24-D6D55A75CD73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CDE4-9E16-495D-B246-D6614F624619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90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60F-99EA-46D1-883B-92FA4018FFDF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A95D-8C23-43E9-8B6C-4C1DC42927CA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B62-5E5E-4028-BE74-E8180741060B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F04D-8336-4013-A848-3D006F35E6D8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1ED-96A4-4121-8DC1-9DE9404FF22B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D353-5641-4A8D-A337-D9696F3514E2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4EDF-87C4-4B18-BA6D-F60FA908AFF7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68FD-A8AA-4671-B443-2BA41C082882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E63-D3AF-47CE-984C-5813DC5C2313}" type="datetime1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202-E861-4F8F-B12C-3CAE1B8DDBC1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7A27-1F60-40A1-AEB5-104F9B04DF77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1EE0-EF66-4C0F-9CED-3FD6567D9AA6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CF11-A55B-4E9B-9C80-52813F7B67AC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66E254-AFBD-44AF-ABE7-62B6D7A18AF6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modules/classes.html#module-sklearn.metri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Supervised Learning: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835963"/>
            <a:ext cx="6831673" cy="1086237"/>
          </a:xfrm>
        </p:spPr>
        <p:txBody>
          <a:bodyPr/>
          <a:lstStyle/>
          <a:p>
            <a:pPr algn="l"/>
            <a:r>
              <a:rPr lang="en-US" dirty="0"/>
              <a:t>Ayal Gussow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A34A2-720F-4F1A-BDA4-3B140E00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7C482E-B4E9-4356-A971-72B2BDFC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(logistic regression, random forest,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506B8-7442-459A-89E2-C8C13AEA7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BC4D-B9E9-46A7-8083-06EB723C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 of Sepal Length, Sepal 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6488D-061B-4890-A54C-A5C07E34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70" y="1424764"/>
            <a:ext cx="7476948" cy="45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21153-D34D-45F4-9410-AB967095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We want to predict: Species</a:t>
            </a: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y</a:t>
            </a:r>
            <a:r>
              <a:rPr lang="en-US" sz="2800" dirty="0"/>
              <a:t> – </a:t>
            </a:r>
            <a:r>
              <a:rPr lang="en-US" sz="2800" dirty="0" err="1"/>
              <a:t>setosa</a:t>
            </a:r>
            <a:r>
              <a:rPr lang="en-US" sz="2800" dirty="0"/>
              <a:t> (1) or not </a:t>
            </a:r>
            <a:r>
              <a:rPr lang="en-US" sz="2800" dirty="0" err="1"/>
              <a:t>setosa</a:t>
            </a:r>
            <a:r>
              <a:rPr lang="en-US" sz="2800" dirty="0"/>
              <a:t> (0).</a:t>
            </a:r>
          </a:p>
          <a:p>
            <a:pPr marL="0" indent="0">
              <a:buNone/>
            </a:pPr>
            <a:r>
              <a:rPr lang="en-US" sz="2800" dirty="0"/>
              <a:t>X – sepal length, sepal width.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5193C-6449-4275-9C85-640E864F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244" y="1403499"/>
            <a:ext cx="5101095" cy="31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</p:spPr>
            <p:txBody>
              <a:bodyPr>
                <a:normAutofit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We want to predict: Species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i="1" dirty="0"/>
                  <a:t>y</a:t>
                </a:r>
                <a:r>
                  <a:rPr lang="en-US" sz="2800" dirty="0"/>
                  <a:t> – </a:t>
                </a:r>
                <a:r>
                  <a:rPr lang="en-US" sz="2800" dirty="0" err="1"/>
                  <a:t>setosa</a:t>
                </a:r>
                <a:r>
                  <a:rPr lang="en-US" sz="2800" dirty="0"/>
                  <a:t> (1) or not </a:t>
                </a:r>
                <a:r>
                  <a:rPr lang="en-US" sz="2800" dirty="0" err="1"/>
                  <a:t>setosa</a:t>
                </a:r>
                <a:r>
                  <a:rPr lang="en-US" sz="2800" dirty="0"/>
                  <a:t> (0).</a:t>
                </a:r>
              </a:p>
              <a:p>
                <a:pPr marL="0" indent="0">
                  <a:buNone/>
                </a:pPr>
                <a:r>
                  <a:rPr lang="en-US" sz="2800" dirty="0"/>
                  <a:t>X – sepal length, sepal width.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*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+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5193C-6449-4275-9C85-640E864F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44" y="1403499"/>
            <a:ext cx="5101095" cy="31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7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We want to predict: Species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*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+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y has to be 0 or 1.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r>
                  <a:rPr lang="en-US" sz="2800" dirty="0"/>
                  <a:t>Logistic function: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5193C-6449-4275-9C85-640E864F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44" y="1403499"/>
            <a:ext cx="5101095" cy="31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We want to predict: Species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*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+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y has to be 0 or 1.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r>
                  <a:rPr lang="en-US" sz="2800" dirty="0"/>
                  <a:t>Logistic function: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https://upload.wikimedia.org/wikipedia/commons/thumb/8/88/Logistic-curve.svg/600px-Logistic-curve.svg.png">
            <a:extLst>
              <a:ext uri="{FF2B5EF4-FFF2-40B4-BE49-F238E27FC236}">
                <a16:creationId xmlns:a16="http://schemas.microsoft.com/office/drawing/2014/main" id="{0397A29E-AEB8-4F7E-BBDD-9E605A73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5" y="1524000"/>
            <a:ext cx="5715000" cy="3810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4920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732449"/>
                <a:ext cx="4923479" cy="4058751"/>
              </a:xfrm>
            </p:spPr>
            <p:txBody>
              <a:bodyPr>
                <a:normAutofit lnSpcReduction="10000"/>
              </a:bodyPr>
              <a:lstStyle/>
              <a:p>
                <a:pPr marL="36900" indent="0">
                  <a:buNone/>
                </a:pPr>
                <a:r>
                  <a:rPr lang="en-US" sz="2800" dirty="0"/>
                  <a:t>Logistic function: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Will return number between 0 and 1.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If it’s greater or equal to 0.5: 1</a:t>
                </a:r>
              </a:p>
              <a:p>
                <a:pPr marL="0" indent="0">
                  <a:buNone/>
                </a:pPr>
                <a:r>
                  <a:rPr lang="en-US" sz="2800" dirty="0"/>
                  <a:t>Else: 0.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732449"/>
                <a:ext cx="4923479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https://upload.wikimedia.org/wikipedia/commons/thumb/8/88/Logistic-curve.svg/600px-Logistic-curve.svg.png">
            <a:extLst>
              <a:ext uri="{FF2B5EF4-FFF2-40B4-BE49-F238E27FC236}">
                <a16:creationId xmlns:a16="http://schemas.microsoft.com/office/drawing/2014/main" id="{0397A29E-AEB8-4F7E-BBDD-9E605A73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22" y="1524000"/>
            <a:ext cx="5715000" cy="3810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8692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732449"/>
                <a:ext cx="4923479" cy="4058751"/>
              </a:xfrm>
            </p:spPr>
            <p:txBody>
              <a:bodyPr>
                <a:normAutofit fontScale="92500" lnSpcReduction="10000"/>
              </a:bodyPr>
              <a:lstStyle/>
              <a:p>
                <a:pPr marL="36900" indent="0">
                  <a:buNone/>
                </a:pPr>
                <a:r>
                  <a:rPr lang="en-US" sz="2800" dirty="0"/>
                  <a:t>Logistic function: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*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+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If f(y) &gt;= 0.5: </a:t>
                </a:r>
                <a:r>
                  <a:rPr lang="en-US" sz="2800" dirty="0" err="1"/>
                  <a:t>Setosa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Else: Not </a:t>
                </a:r>
                <a:r>
                  <a:rPr lang="en-US" sz="2800" dirty="0" err="1"/>
                  <a:t>setosa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732449"/>
                <a:ext cx="4923479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https://upload.wikimedia.org/wikipedia/commons/thumb/8/88/Logistic-curve.svg/600px-Logistic-curve.svg.png">
            <a:extLst>
              <a:ext uri="{FF2B5EF4-FFF2-40B4-BE49-F238E27FC236}">
                <a16:creationId xmlns:a16="http://schemas.microsoft.com/office/drawing/2014/main" id="{0397A29E-AEB8-4F7E-BBDD-9E605A73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22" y="1524000"/>
            <a:ext cx="5715000" cy="3810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7265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6F0B7-534D-4A48-9D2D-B546B56D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1" y="1371601"/>
            <a:ext cx="6368149" cy="38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6F0B7-534D-4A48-9D2D-B546B56D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1" y="1371601"/>
            <a:ext cx="6368149" cy="3875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55247-4AFF-4295-AE50-EF33A996A75D}"/>
                  </a:ext>
                </a:extLst>
              </p:cNvPr>
              <p:cNvSpPr/>
              <p:nvPr/>
            </p:nvSpPr>
            <p:spPr>
              <a:xfrm>
                <a:off x="989581" y="5390707"/>
                <a:ext cx="6471836" cy="2305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900" lvl="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437.2−163.41∗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+137.93∗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𝑆𝐿</m:t>
                    </m:r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&gt; 0</a:t>
                </a:r>
              </a:p>
              <a:p>
                <a:pPr marL="3690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163.41∗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−137.93∗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𝑆𝐿</m:t>
                    </m:r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437.2</m:t>
                    </m:r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: y=1</a:t>
                </a:r>
              </a:p>
              <a:p>
                <a:pPr marL="36900" lvl="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36900" lvl="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55247-4AFF-4295-AE50-EF33A996A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1" y="5390707"/>
                <a:ext cx="6471836" cy="2305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93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Module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 learning 1: Regression problems</a:t>
            </a:r>
          </a:p>
          <a:p>
            <a:pPr marL="514350" indent="-514350">
              <a:buSzPct val="100000"/>
              <a:buAutoNum type="arabicParenR"/>
            </a:pPr>
            <a:endParaRPr lang="en-US" sz="2800" dirty="0"/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 learning 2: Overfitting, regularization, hyperparameter optimization, and cross-validation</a:t>
            </a:r>
          </a:p>
          <a:p>
            <a:pPr marL="514350" indent="-514350">
              <a:buSzPct val="100000"/>
              <a:buAutoNum type="arabicParenR"/>
            </a:pPr>
            <a:endParaRPr lang="en-US" sz="2800" dirty="0"/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 learning 3: Classification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6F0B7-534D-4A48-9D2D-B546B56D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1" y="1371601"/>
            <a:ext cx="6368149" cy="3875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55247-4AFF-4295-AE50-EF33A996A75D}"/>
                  </a:ext>
                </a:extLst>
              </p:cNvPr>
              <p:cNvSpPr/>
              <p:nvPr/>
            </p:nvSpPr>
            <p:spPr>
              <a:xfrm>
                <a:off x="989581" y="5390707"/>
                <a:ext cx="6471836" cy="2305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900" lvl="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437.2−163.41∗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+137.93∗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𝑆𝐿</m:t>
                    </m:r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&gt; 0</a:t>
                </a:r>
              </a:p>
              <a:p>
                <a:pPr marL="3690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163.41∗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−137.93∗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𝑆𝐿</m:t>
                    </m:r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437.2</m:t>
                    </m:r>
                  </m:oMath>
                </a14:m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36900" lvl="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36900" lvl="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55247-4AFF-4295-AE50-EF33A996A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1" y="5390707"/>
                <a:ext cx="6471836" cy="2305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12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D79363-BCE2-4693-80B6-E6613994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16" y="1371601"/>
            <a:ext cx="6387213" cy="3887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  <a:p>
                <a:pPr marL="3690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721153-D34D-45F4-9410-AB9670950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7731" y="1371601"/>
                <a:ext cx="4688958" cy="401910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55247-4AFF-4295-AE50-EF33A996A75D}"/>
                  </a:ext>
                </a:extLst>
              </p:cNvPr>
              <p:cNvSpPr/>
              <p:nvPr/>
            </p:nvSpPr>
            <p:spPr>
              <a:xfrm>
                <a:off x="989581" y="5390707"/>
                <a:ext cx="5675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900">
                  <a:spcBef>
                    <a:spcPct val="20000"/>
                  </a:spcBef>
                  <a:spcAft>
                    <a:spcPts val="600"/>
                  </a:spcAft>
                  <a:buClr>
                    <a:srgbClr val="DADADA"/>
                  </a:buClr>
                  <a:buSzPct val="70000"/>
                </a:pP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163.41∗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US" sz="28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137.93∗</m:t>
                    </m:r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𝑆𝐿</m:t>
                    </m:r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437.2</m:t>
                    </m:r>
                  </m:oMath>
                </a14:m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E55247-4AFF-4295-AE50-EF33A996A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1" y="5390707"/>
                <a:ext cx="56751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883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response was multiclass?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C4BB9D-F8C4-405B-87E6-986EDD57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93" y="1446029"/>
            <a:ext cx="7290485" cy="44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4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response was multiclass?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935B93-4004-4119-B7A7-605DF06B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One-vs-all.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Basically, you repeat the logistic regression for every class vs all.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(</a:t>
            </a:r>
            <a:r>
              <a:rPr lang="en-US" sz="2800" dirty="0" err="1"/>
              <a:t>ie</a:t>
            </a:r>
            <a:r>
              <a:rPr lang="en-US" sz="2800" dirty="0"/>
              <a:t> </a:t>
            </a:r>
            <a:r>
              <a:rPr lang="en-US" sz="2800" dirty="0" err="1"/>
              <a:t>setosa</a:t>
            </a:r>
            <a:r>
              <a:rPr lang="en-US" sz="2800" dirty="0"/>
              <a:t> vs non-</a:t>
            </a:r>
            <a:r>
              <a:rPr lang="en-US" sz="2800" dirty="0" err="1"/>
              <a:t>setosa</a:t>
            </a:r>
            <a:r>
              <a:rPr lang="en-US" sz="2800" dirty="0"/>
              <a:t>, virginica vs non-virginica, versicolor vs non-versicolor)</a:t>
            </a:r>
          </a:p>
        </p:txBody>
      </p:sp>
    </p:spTree>
    <p:extLst>
      <p:ext uri="{BB962C8B-B14F-4D97-AF65-F5344CB8AC3E}">
        <p14:creationId xmlns:p14="http://schemas.microsoft.com/office/powerpoint/2010/main" val="21977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response was multiclass?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C935B93-4004-4119-B7A7-605DF06B36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One-vs-all.</a:t>
                </a:r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Basically, you repeat the logistic regression for every class vs all.</a:t>
                </a:r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Classify as the top y.</a:t>
                </a:r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E.g. Flower A:</a:t>
                </a:r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Model </a:t>
                </a:r>
                <a:r>
                  <a:rPr lang="en-US" sz="2800" dirty="0" err="1"/>
                  <a:t>Setosa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Model Virginica: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Model Versicolor: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800" dirty="0"/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C935B93-4004-4119-B7A7-605DF06B3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0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Conceptually simple method that assigns values based on a series of splits in the data.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model non-linear relationships and interactions between features.</a:t>
            </a:r>
          </a:p>
        </p:txBody>
      </p:sp>
    </p:spTree>
    <p:extLst>
      <p:ext uri="{BB962C8B-B14F-4D97-AF65-F5344CB8AC3E}">
        <p14:creationId xmlns:p14="http://schemas.microsoft.com/office/powerpoint/2010/main" val="14484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314AA-A7AA-49F5-AD2E-B664EC0A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6368149" cy="38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314AA-A7AA-49F5-AD2E-B664EC0A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6368149" cy="38758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97C958-901D-4A1A-AE83-0CDB4295599F}"/>
              </a:ext>
            </a:extLst>
          </p:cNvPr>
          <p:cNvCxnSpPr>
            <a:cxnSpLocks/>
          </p:cNvCxnSpPr>
          <p:nvPr/>
        </p:nvCxnSpPr>
        <p:spPr>
          <a:xfrm>
            <a:off x="3698541" y="1701209"/>
            <a:ext cx="0" cy="33598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54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sepal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314AA-A7AA-49F5-AD2E-B664EC0A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6368149" cy="38758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97C958-901D-4A1A-AE83-0CDB4295599F}"/>
              </a:ext>
            </a:extLst>
          </p:cNvPr>
          <p:cNvCxnSpPr>
            <a:cxnSpLocks/>
          </p:cNvCxnSpPr>
          <p:nvPr/>
        </p:nvCxnSpPr>
        <p:spPr>
          <a:xfrm>
            <a:off x="3698541" y="1701209"/>
            <a:ext cx="0" cy="33598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0B3352-9A03-45CC-AB5A-7529942BC286}"/>
              </a:ext>
            </a:extLst>
          </p:cNvPr>
          <p:cNvCxnSpPr>
            <a:cxnSpLocks/>
          </p:cNvCxnSpPr>
          <p:nvPr/>
        </p:nvCxnSpPr>
        <p:spPr>
          <a:xfrm>
            <a:off x="1414130" y="3817088"/>
            <a:ext cx="4933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E4A4414-D073-460D-B074-E94B2B20372D}"/>
              </a:ext>
            </a:extLst>
          </p:cNvPr>
          <p:cNvSpPr/>
          <p:nvPr/>
        </p:nvSpPr>
        <p:spPr>
          <a:xfrm>
            <a:off x="7410066" y="1580050"/>
            <a:ext cx="404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Usually, splits determined by Gini impurity.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87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/>
              <a:t>Sample Decision Tree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C18BE8-FFA0-46E2-B03D-BE93350EBC63}"/>
              </a:ext>
            </a:extLst>
          </p:cNvPr>
          <p:cNvSpPr/>
          <p:nvPr/>
        </p:nvSpPr>
        <p:spPr>
          <a:xfrm>
            <a:off x="3378466" y="1985545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Sepal Length &gt; 6?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5CE289-FE36-4253-9A91-70C8219726C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690311" y="2460110"/>
            <a:ext cx="1462802" cy="1084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0E777F-4870-4F88-9D1C-C8FB1EC0CF9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53113" y="2460110"/>
            <a:ext cx="2170092" cy="10840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3B3841-41E6-498C-9F18-A0CF6CF84841}"/>
              </a:ext>
            </a:extLst>
          </p:cNvPr>
          <p:cNvSpPr/>
          <p:nvPr/>
        </p:nvSpPr>
        <p:spPr>
          <a:xfrm>
            <a:off x="2077911" y="3544111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Sepal Width</a:t>
            </a:r>
          </a:p>
          <a:p>
            <a:pPr algn="ctr"/>
            <a:r>
              <a:rPr lang="en-US" dirty="0"/>
              <a:t>&gt;2.75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151053F-238D-4595-81CC-55BA80BB2E2B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764029" y="4018676"/>
            <a:ext cx="1088529" cy="958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6E393B-BB9B-4803-A587-98BCBBD8358B}"/>
              </a:ext>
            </a:extLst>
          </p:cNvPr>
          <p:cNvCxnSpPr>
            <a:cxnSpLocks/>
            <a:stCxn id="34" idx="2"/>
            <a:endCxn id="49" idx="0"/>
          </p:cNvCxnSpPr>
          <p:nvPr/>
        </p:nvCxnSpPr>
        <p:spPr>
          <a:xfrm>
            <a:off x="2852558" y="4018676"/>
            <a:ext cx="942396" cy="1000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477A40-1692-48AE-B5DC-AD2CD85DDA9D}"/>
              </a:ext>
            </a:extLst>
          </p:cNvPr>
          <p:cNvSpPr/>
          <p:nvPr/>
        </p:nvSpPr>
        <p:spPr>
          <a:xfrm>
            <a:off x="380072" y="5019575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BEA60F3-0819-49D7-8833-97B26F6CB0C5}"/>
              </a:ext>
            </a:extLst>
          </p:cNvPr>
          <p:cNvSpPr/>
          <p:nvPr/>
        </p:nvSpPr>
        <p:spPr>
          <a:xfrm>
            <a:off x="2701538" y="5019575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AF67351-AC39-4DF9-8B06-3204948D2DFC}"/>
              </a:ext>
            </a:extLst>
          </p:cNvPr>
          <p:cNvSpPr/>
          <p:nvPr/>
        </p:nvSpPr>
        <p:spPr>
          <a:xfrm>
            <a:off x="5229789" y="3565150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</a:t>
            </a:r>
            <a:r>
              <a:rPr lang="en-US" dirty="0" err="1"/>
              <a:t>Setosa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5B890B-B0AF-4742-B3E8-D6B065A3E19B}"/>
              </a:ext>
            </a:extLst>
          </p:cNvPr>
          <p:cNvGrpSpPr/>
          <p:nvPr/>
        </p:nvGrpSpPr>
        <p:grpSpPr>
          <a:xfrm>
            <a:off x="7442791" y="116675"/>
            <a:ext cx="4606039" cy="3125080"/>
            <a:chOff x="5680681" y="116675"/>
            <a:chExt cx="6368149" cy="38758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215DC0A-B1FE-4064-B795-42D6CC5E4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0681" y="116675"/>
              <a:ext cx="6368149" cy="387588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93C4BA-0F90-4654-85DC-3E342327D8AE}"/>
                </a:ext>
              </a:extLst>
            </p:cNvPr>
            <p:cNvCxnSpPr>
              <a:cxnSpLocks/>
            </p:cNvCxnSpPr>
            <p:nvPr/>
          </p:nvCxnSpPr>
          <p:spPr>
            <a:xfrm>
              <a:off x="8454779" y="237834"/>
              <a:ext cx="0" cy="33598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A735FA-3E37-4B39-91FC-515A36B945F2}"/>
                </a:ext>
              </a:extLst>
            </p:cNvPr>
            <p:cNvCxnSpPr>
              <a:cxnSpLocks/>
            </p:cNvCxnSpPr>
            <p:nvPr/>
          </p:nvCxnSpPr>
          <p:spPr>
            <a:xfrm>
              <a:off x="6170368" y="2353713"/>
              <a:ext cx="493350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8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EFE1E-0CCA-4752-8008-A7A360A3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26" y="795227"/>
            <a:ext cx="10325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0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model non-linear relationships and interactions between features.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need for scaling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Internal feature selection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Prone to overfitting.</a:t>
            </a:r>
          </a:p>
        </p:txBody>
      </p:sp>
    </p:spTree>
    <p:extLst>
      <p:ext uri="{BB962C8B-B14F-4D97-AF65-F5344CB8AC3E}">
        <p14:creationId xmlns:p14="http://schemas.microsoft.com/office/powerpoint/2010/main" val="1344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is either majority rules or weighted mean.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BF52F7-FA4F-464A-B736-D0510AF06317}"/>
              </a:ext>
            </a:extLst>
          </p:cNvPr>
          <p:cNvSpPr/>
          <p:nvPr/>
        </p:nvSpPr>
        <p:spPr>
          <a:xfrm>
            <a:off x="4952084" y="2602233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Sepal Length &gt; 6?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CA2D13-A7E1-47B8-9D0F-59FE3C09F3B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263929" y="3076798"/>
            <a:ext cx="1462802" cy="1084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C5FCC7-EE25-46FB-B0BC-DE69C0DC1F3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726731" y="3076798"/>
            <a:ext cx="2170092" cy="10840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24035F-4328-4440-861E-3BDB7DE729CD}"/>
              </a:ext>
            </a:extLst>
          </p:cNvPr>
          <p:cNvSpPr/>
          <p:nvPr/>
        </p:nvSpPr>
        <p:spPr>
          <a:xfrm>
            <a:off x="3651529" y="4160799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Sepal Width</a:t>
            </a:r>
          </a:p>
          <a:p>
            <a:pPr algn="ctr"/>
            <a:r>
              <a:rPr lang="en-US" dirty="0"/>
              <a:t>&gt;2.75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AEDF12-C94A-4B2B-A6BF-ED8F8FD021CF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337647" y="4635364"/>
            <a:ext cx="1088529" cy="958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DD0179-2310-4B20-9692-F46F5ED98351}"/>
              </a:ext>
            </a:extLst>
          </p:cNvPr>
          <p:cNvCxnSpPr>
            <a:cxnSpLocks/>
            <a:stCxn id="21" idx="2"/>
            <a:endCxn id="26" idx="0"/>
          </p:cNvCxnSpPr>
          <p:nvPr/>
        </p:nvCxnSpPr>
        <p:spPr>
          <a:xfrm>
            <a:off x="4426176" y="4635364"/>
            <a:ext cx="942396" cy="1000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E5EBB2-6391-4EBF-8107-0E7CBA85ABF5}"/>
              </a:ext>
            </a:extLst>
          </p:cNvPr>
          <p:cNvSpPr/>
          <p:nvPr/>
        </p:nvSpPr>
        <p:spPr>
          <a:xfrm>
            <a:off x="1953690" y="5636263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25250BF-C38D-4A89-96B0-23D70F863CC8}"/>
              </a:ext>
            </a:extLst>
          </p:cNvPr>
          <p:cNvSpPr/>
          <p:nvPr/>
        </p:nvSpPr>
        <p:spPr>
          <a:xfrm>
            <a:off x="4275156" y="5636263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18C1E2-7377-46A9-86CC-9242AC92535C}"/>
              </a:ext>
            </a:extLst>
          </p:cNvPr>
          <p:cNvSpPr/>
          <p:nvPr/>
        </p:nvSpPr>
        <p:spPr>
          <a:xfrm>
            <a:off x="6803407" y="4181838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</a:t>
            </a:r>
            <a:r>
              <a:rPr lang="en-US" dirty="0" err="1"/>
              <a:t>Setosa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tree votes.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3724754"/>
            <a:ext cx="2152610" cy="2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31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tree votes.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3724754"/>
            <a:ext cx="2152610" cy="26072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E6638AA-35AE-4C62-B029-9A281750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405" y="3724754"/>
            <a:ext cx="2152610" cy="2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tree votes.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3724754"/>
            <a:ext cx="2152610" cy="26072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E6638AA-35AE-4C62-B029-9A281750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405" y="3724754"/>
            <a:ext cx="2152610" cy="26072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DAE086D-4E1D-4152-A90C-C91F8A2A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7097" y="3724754"/>
            <a:ext cx="2152610" cy="2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25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tree votes.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3" y="2932669"/>
            <a:ext cx="1307916" cy="15841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19394E-AA9D-4746-B5C7-242BB180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007" y="2932669"/>
            <a:ext cx="1307916" cy="158416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F1D2F3-2A28-4407-81AE-9EE2660C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571" y="2932669"/>
            <a:ext cx="1307916" cy="15841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9CE59A-51BF-4A0E-A25F-4B46A576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0135" y="2932669"/>
            <a:ext cx="1307916" cy="15841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FDB9FE-220F-4A3E-86FF-89E51E82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9" y="2932669"/>
            <a:ext cx="1307916" cy="158416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EF4C68-8D52-4A75-B232-5BC0F3F1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7263" y="2932669"/>
            <a:ext cx="1307916" cy="15841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BC465BB-BBD4-465E-9C9B-21D08612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5827" y="2932669"/>
            <a:ext cx="1307916" cy="15841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129CF5-F43D-4188-A7E0-B5367B5DB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391" y="2932669"/>
            <a:ext cx="1307916" cy="158416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8C8D2C1-C4E5-4C12-96D1-7617E44E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391" y="4664231"/>
            <a:ext cx="1307916" cy="15841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F6160F-8065-45F5-80C5-0BB5C329C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5179" y="4664231"/>
            <a:ext cx="1307916" cy="158416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E7B15B4-626D-469F-B687-C81984E7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5967" y="4664231"/>
            <a:ext cx="1307916" cy="15841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272D237-E13D-4092-81B2-0139837DA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6755" y="4664231"/>
            <a:ext cx="1307916" cy="158416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E33F0F1-C4D0-4F8D-9871-3E521E35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7543" y="4664231"/>
            <a:ext cx="1307916" cy="15841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9003FB6-D4EB-4964-9ED0-926E141F9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8331" y="4664231"/>
            <a:ext cx="1307916" cy="158416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B50E621-DE3C-44AD-A49C-A8F67132D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9119" y="4664231"/>
            <a:ext cx="1307916" cy="158416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703E7A5-1342-46CB-AC9D-1F7ADC85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907" y="4664231"/>
            <a:ext cx="1307916" cy="15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5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Each tree votes.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Data is subset for each tree.</a:t>
            </a:r>
          </a:p>
          <a:p>
            <a:pPr marL="0" indent="0">
              <a:buNone/>
            </a:pPr>
            <a:r>
              <a:rPr lang="en-US" sz="2800" dirty="0"/>
              <a:t>Features to split by are selected randomly.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3" y="4847969"/>
            <a:ext cx="1307916" cy="15841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19394E-AA9D-4746-B5C7-242BB180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007" y="4847969"/>
            <a:ext cx="1307916" cy="158416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F1D2F3-2A28-4407-81AE-9EE2660C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571" y="4847969"/>
            <a:ext cx="1307916" cy="15841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9CE59A-51BF-4A0E-A25F-4B46A576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0135" y="4847969"/>
            <a:ext cx="1307916" cy="15841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FDB9FE-220F-4A3E-86FF-89E51E82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9" y="4847969"/>
            <a:ext cx="1307916" cy="158416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EF4C68-8D52-4A75-B232-5BC0F3F1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7263" y="4847969"/>
            <a:ext cx="1307916" cy="15841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BC465BB-BBD4-465E-9C9B-21D08612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5827" y="4847969"/>
            <a:ext cx="1307916" cy="15841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129CF5-F43D-4188-A7E0-B5367B5DB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391" y="4847969"/>
            <a:ext cx="1307916" cy="15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3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helps reduce overfitting, but we lose interpretability.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Easiest method to use OOTB.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Parameters: </a:t>
            </a:r>
            <a:r>
              <a:rPr lang="en-US" sz="2800" dirty="0" err="1"/>
              <a:t>n_trees</a:t>
            </a:r>
            <a:r>
              <a:rPr lang="en-US" sz="2800" dirty="0"/>
              <a:t>, criterion for splits, </a:t>
            </a:r>
            <a:r>
              <a:rPr lang="en-US" sz="2800" dirty="0" err="1"/>
              <a:t>max_depth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431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Pay attention!</a:t>
            </a:r>
            <a:r>
              <a:rPr lang="en-US" sz="2800" dirty="0"/>
              <a:t> You will be implementing this from scratch.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K nearest neighbors in n-dimensional space “vote” for class labelling.</a:t>
            </a:r>
          </a:p>
        </p:txBody>
      </p:sp>
    </p:spTree>
    <p:extLst>
      <p:ext uri="{BB962C8B-B14F-4D97-AF65-F5344CB8AC3E}">
        <p14:creationId xmlns:p14="http://schemas.microsoft.com/office/powerpoint/2010/main" val="914061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12A0D-E1B0-4D90-A269-76694423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8230190" cy="50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Module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644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Training samples are provided with the desired output.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0" indent="0">
              <a:buNone/>
            </a:pPr>
            <a:r>
              <a:rPr lang="en-US" sz="2800" dirty="0"/>
              <a:t>Predicting the price of a house based on its attributes.</a:t>
            </a:r>
          </a:p>
        </p:txBody>
      </p:sp>
    </p:spTree>
    <p:extLst>
      <p:ext uri="{BB962C8B-B14F-4D97-AF65-F5344CB8AC3E}">
        <p14:creationId xmlns:p14="http://schemas.microsoft.com/office/powerpoint/2010/main" val="32648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12A0D-E1B0-4D90-A269-76694423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8230190" cy="50091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64798BF-A588-415A-9ABF-CCAD8D3DBF8A}"/>
              </a:ext>
            </a:extLst>
          </p:cNvPr>
          <p:cNvSpPr/>
          <p:nvPr/>
        </p:nvSpPr>
        <p:spPr>
          <a:xfrm>
            <a:off x="4710224" y="3783877"/>
            <a:ext cx="276446" cy="25649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5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12A0D-E1B0-4D90-A269-76694423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8230190" cy="50091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64798BF-A588-415A-9ABF-CCAD8D3DBF8A}"/>
              </a:ext>
            </a:extLst>
          </p:cNvPr>
          <p:cNvSpPr/>
          <p:nvPr/>
        </p:nvSpPr>
        <p:spPr>
          <a:xfrm>
            <a:off x="1626782" y="1859384"/>
            <a:ext cx="276446" cy="25649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5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12A0D-E1B0-4D90-A269-76694423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8230190" cy="50091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64798BF-A588-415A-9ABF-CCAD8D3DBF8A}"/>
              </a:ext>
            </a:extLst>
          </p:cNvPr>
          <p:cNvSpPr/>
          <p:nvPr/>
        </p:nvSpPr>
        <p:spPr>
          <a:xfrm>
            <a:off x="2218660" y="5474454"/>
            <a:ext cx="276446" cy="25649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62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Fit an n hyperplanes dividing the data.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Choose the hyperplane so that the distance from it to the nearest data point on each side is maximized.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1359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12A0D-E1B0-4D90-A269-76694423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5964004" cy="36299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437B90-2FE1-432E-A590-5F65DA685DB3}"/>
              </a:ext>
            </a:extLst>
          </p:cNvPr>
          <p:cNvSpPr/>
          <p:nvPr/>
        </p:nvSpPr>
        <p:spPr>
          <a:xfrm>
            <a:off x="7075422" y="1580050"/>
            <a:ext cx="488620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Very powerful.</a:t>
            </a:r>
          </a:p>
          <a:p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Can easily overfit through poor parameter choices.</a:t>
            </a:r>
          </a:p>
          <a:p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Regularization parameter (misclassifications),</a:t>
            </a:r>
          </a:p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Kernel parameter (linear </a:t>
            </a:r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etc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).</a:t>
            </a:r>
          </a:p>
          <a:p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Both are key. Fit correctly.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32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7C482E-B4E9-4356-A971-72B2BDFC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506B8-7442-459A-89E2-C8C13AEA7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BC4D-B9E9-46A7-8083-06EB723C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5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46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There are many ways to evaluate a classifier.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Very subjective, dependent on the data and the problem.</a:t>
            </a: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Dataset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Dataset of flower measurements, 150 samples, 50 samples per class.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Classes: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 err="1"/>
              <a:t>Setosa</a:t>
            </a:r>
            <a:r>
              <a:rPr lang="en-US" sz="2800" dirty="0"/>
              <a:t> (red)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Not </a:t>
            </a:r>
            <a:r>
              <a:rPr lang="en-US" sz="2800" dirty="0" err="1"/>
              <a:t>setosa</a:t>
            </a:r>
            <a:r>
              <a:rPr lang="en-US" sz="2800" dirty="0"/>
              <a:t> (grey / orange)</a:t>
            </a:r>
          </a:p>
          <a:p>
            <a:pPr marL="514350" indent="-514350">
              <a:buSzPct val="100000"/>
              <a:buAutoNum type="arabicParenR"/>
            </a:pPr>
            <a:endParaRPr lang="en-US" sz="2800" dirty="0"/>
          </a:p>
          <a:p>
            <a:pPr marL="514350" indent="-514350">
              <a:buSzPct val="100000"/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7E0CD-C627-415A-8F5E-EB949B0A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507" y="2346754"/>
            <a:ext cx="3712839" cy="25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00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48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There are many ways to evaluate a classifier.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Example: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11D719-2616-497E-9C70-49039FA31D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850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49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There are many ways to evaluate a classifier.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Example: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Basic concepts:</a:t>
            </a:r>
          </a:p>
          <a:p>
            <a:pPr marL="0" indent="0">
              <a:buSzPct val="100000"/>
              <a:buNone/>
            </a:pPr>
            <a:r>
              <a:rPr lang="en-US" sz="2800" dirty="0"/>
              <a:t>true positive, true negative, false positive, false negative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40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Classification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800" b="1" dirty="0"/>
              <a:t>Regression</a:t>
            </a:r>
            <a:r>
              <a:rPr lang="en-US" sz="2800" dirty="0"/>
              <a:t>: The predicted variable takes continuous values (IE house prices).</a:t>
            </a:r>
          </a:p>
          <a:p>
            <a:pPr marL="0" indent="0">
              <a:buSzPct val="100000"/>
              <a:buNone/>
            </a:pPr>
            <a:endParaRPr lang="en-US" sz="2800" b="1" dirty="0"/>
          </a:p>
          <a:p>
            <a:pPr marL="0" indent="0">
              <a:buSzPct val="100000"/>
              <a:buNone/>
            </a:pPr>
            <a:r>
              <a:rPr lang="en-US" sz="2800" b="1" dirty="0"/>
              <a:t>Classification</a:t>
            </a:r>
            <a:r>
              <a:rPr lang="en-US" sz="2800" dirty="0"/>
              <a:t>: The predicted variable takes labels (IE color).</a:t>
            </a:r>
            <a:endParaRPr lang="en-US" sz="2800" b="1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50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There are many ways to evaluate a classifier.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Example: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Basic concepts:</a:t>
            </a:r>
          </a:p>
          <a:p>
            <a:pPr marL="0" indent="0">
              <a:buSzPct val="100000"/>
              <a:buNone/>
            </a:pPr>
            <a:r>
              <a:rPr lang="en-US" sz="2800" dirty="0"/>
              <a:t>true positive, true negative, false positive, false negative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8AE4BC4-CA93-4CB0-91C1-94FDA71F7B44}"/>
              </a:ext>
            </a:extLst>
          </p:cNvPr>
          <p:cNvSpPr/>
          <p:nvPr/>
        </p:nvSpPr>
        <p:spPr>
          <a:xfrm>
            <a:off x="2977978" y="2693773"/>
            <a:ext cx="2162433" cy="143338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8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There are many ways to evaluate a classifier.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Example: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Basic concepts:</a:t>
            </a:r>
          </a:p>
          <a:p>
            <a:pPr marL="0" indent="0">
              <a:buSzPct val="100000"/>
              <a:buNone/>
            </a:pPr>
            <a:r>
              <a:rPr lang="en-US" sz="2800" dirty="0"/>
              <a:t>true positive, true negative, false positive, false negative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8AE4BC4-CA93-4CB0-91C1-94FDA71F7B44}"/>
              </a:ext>
            </a:extLst>
          </p:cNvPr>
          <p:cNvSpPr/>
          <p:nvPr/>
        </p:nvSpPr>
        <p:spPr>
          <a:xfrm>
            <a:off x="5009459" y="2712308"/>
            <a:ext cx="2162433" cy="143338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11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52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There are many ways to evaluate a classifier.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Example: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Basic concepts:</a:t>
            </a:r>
          </a:p>
          <a:p>
            <a:pPr marL="0" indent="0">
              <a:buSzPct val="100000"/>
              <a:buNone/>
            </a:pPr>
            <a:r>
              <a:rPr lang="en-US" sz="2800" dirty="0"/>
              <a:t>true positive, true negative, false positive, false negative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8AE4BC4-CA93-4CB0-91C1-94FDA71F7B44}"/>
              </a:ext>
            </a:extLst>
          </p:cNvPr>
          <p:cNvSpPr/>
          <p:nvPr/>
        </p:nvSpPr>
        <p:spPr>
          <a:xfrm>
            <a:off x="6988864" y="2712308"/>
            <a:ext cx="2162433" cy="143338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3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53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There are many ways to evaluate a classifier.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Example: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Basic concepts:</a:t>
            </a:r>
          </a:p>
          <a:p>
            <a:pPr marL="0" indent="0">
              <a:buSzPct val="100000"/>
              <a:buNone/>
            </a:pPr>
            <a:r>
              <a:rPr lang="en-US" sz="2800" dirty="0"/>
              <a:t>true positive (TP), true negative (TN)</a:t>
            </a:r>
          </a:p>
          <a:p>
            <a:pPr marL="0" indent="0">
              <a:buSzPct val="100000"/>
              <a:buNone/>
            </a:pPr>
            <a:r>
              <a:rPr lang="en-US" sz="2800" dirty="0"/>
              <a:t>false positive (FP), false negative (FN)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049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</p:spPr>
            <p:txBody>
              <a:bodyPr>
                <a:normAutofit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There are many ways to evaluate a classifier.</a:t>
                </a:r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Example:</a:t>
                </a:r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Accuracy. How often are we right.</a:t>
                </a:r>
              </a:p>
              <a:p>
                <a:pPr marL="0" indent="0"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800" b="0" dirty="0"/>
                  <a:t> = 2/3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4159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</p:spPr>
            <p:txBody>
              <a:bodyPr>
                <a:normAutofit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There are many ways to evaluate a classifier.</a:t>
                </a:r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Example:</a:t>
                </a:r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Sensitivity (recall). Out of all actual positive cases, how many do we predict as positive?</a:t>
                </a:r>
              </a:p>
              <a:p>
                <a:pPr marL="0" indent="0"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800" b="0" dirty="0"/>
                  <a:t> = 1/2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35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</p:spPr>
            <p:txBody>
              <a:bodyPr>
                <a:normAutofit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There are many ways to evaluate a classifier.</a:t>
                </a:r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Example:</a:t>
                </a:r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Specificity. Out of all actual negative cases, how many are predicted as negative?</a:t>
                </a:r>
              </a:p>
              <a:p>
                <a:pPr marL="0" indent="0"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2800" b="0" dirty="0"/>
                  <a:t> = 1/1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4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</p:spPr>
            <p:txBody>
              <a:bodyPr>
                <a:normAutofit/>
              </a:bodyPr>
              <a:lstStyle/>
              <a:p>
                <a:pPr marL="0" indent="0">
                  <a:buSzPct val="100000"/>
                  <a:buNone/>
                </a:pPr>
                <a:r>
                  <a:rPr lang="en-US" sz="2800" dirty="0"/>
                  <a:t>There are many ways to evaluate a classifier.</a:t>
                </a:r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Example:</a:t>
                </a:r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Precision. Out of all predicted positive, how many are actually positive?</a:t>
                </a:r>
              </a:p>
              <a:p>
                <a:pPr marL="0" indent="0"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2800" b="0" dirty="0"/>
                  <a:t> = 1/1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1023297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86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</p:spPr>
            <p:txBody>
              <a:bodyPr>
                <a:normAutofit/>
              </a:bodyPr>
              <a:lstStyle/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endParaRPr lang="en-US" sz="2800" dirty="0"/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F-Score. Combination of precision and recall. </a:t>
                </a:r>
              </a:p>
              <a:p>
                <a:pPr marL="0" indent="0">
                  <a:buSzPct val="100000"/>
                  <a:buNone/>
                </a:pPr>
                <a:r>
                  <a:rPr lang="en-US" sz="2800" dirty="0"/>
                  <a:t>Beta = 1: equal weight; 0.5: precision; 2: recall.</a:t>
                </a:r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99B0C07-AB29-4EC5-A183-F00416B27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1508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4443" y="158005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59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>
                <a:hlinkClick r:id="rId3"/>
              </a:rPr>
              <a:t>http://scikit-learn.org/stable/modules/classes.html#module-sklearn.metrics</a:t>
            </a: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f(</a:t>
            </a:r>
            <a:r>
              <a:rPr lang="en-US" sz="2800" dirty="0" err="1"/>
              <a:t>y_true</a:t>
            </a:r>
            <a:r>
              <a:rPr lang="en-US" sz="2800" dirty="0"/>
              <a:t>, </a:t>
            </a:r>
            <a:r>
              <a:rPr lang="en-US" sz="2800" dirty="0" err="1"/>
              <a:t>y_pred</a:t>
            </a:r>
            <a:r>
              <a:rPr lang="en-US" sz="2800" dirty="0"/>
              <a:t>) </a:t>
            </a:r>
          </a:p>
          <a:p>
            <a:pPr marL="0" indent="0">
              <a:buSzPct val="100000"/>
              <a:buNone/>
            </a:pP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B38E6-3D53-400F-9A30-8941FBEDD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25" y="2357133"/>
            <a:ext cx="6838839" cy="44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Dataset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805" y="2045093"/>
            <a:ext cx="3422823" cy="3074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Petal length</a:t>
            </a:r>
          </a:p>
          <a:p>
            <a:pPr marL="0" indent="0">
              <a:buNone/>
            </a:pPr>
            <a:r>
              <a:rPr lang="en-US" sz="2800" dirty="0"/>
              <a:t>Sepal length</a:t>
            </a:r>
          </a:p>
          <a:p>
            <a:pPr marL="0" indent="0">
              <a:buNone/>
            </a:pPr>
            <a:r>
              <a:rPr lang="en-US" sz="2800" dirty="0"/>
              <a:t>Petal width</a:t>
            </a:r>
          </a:p>
          <a:p>
            <a:pPr marL="0" indent="0">
              <a:buNone/>
            </a:pPr>
            <a:r>
              <a:rPr lang="en-US" sz="2800" dirty="0"/>
              <a:t>Sepal width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5F72FED-6D97-4DCB-9D15-50CDE3AEC7C5}"/>
              </a:ext>
            </a:extLst>
          </p:cNvPr>
          <p:cNvSpPr/>
          <p:nvPr/>
        </p:nvSpPr>
        <p:spPr>
          <a:xfrm>
            <a:off x="6919784" y="2045093"/>
            <a:ext cx="753762" cy="3074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055070-ACD3-4481-AE40-0E303A58B882}"/>
              </a:ext>
            </a:extLst>
          </p:cNvPr>
          <p:cNvSpPr txBox="1">
            <a:spLocks/>
          </p:cNvSpPr>
          <p:nvPr/>
        </p:nvSpPr>
        <p:spPr>
          <a:xfrm>
            <a:off x="7673546" y="3326487"/>
            <a:ext cx="3224826" cy="5115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800" dirty="0"/>
              <a:t>Species: </a:t>
            </a:r>
            <a:r>
              <a:rPr lang="en-US" sz="2800" dirty="0" err="1"/>
              <a:t>Setosa</a:t>
            </a:r>
            <a:endParaRPr lang="en-US" sz="2800" dirty="0"/>
          </a:p>
        </p:txBody>
      </p:sp>
      <p:pic>
        <p:nvPicPr>
          <p:cNvPr id="4" name="Picture 2" descr="Image result for iris">
            <a:extLst>
              <a:ext uri="{FF2B5EF4-FFF2-40B4-BE49-F238E27FC236}">
                <a16:creationId xmlns:a16="http://schemas.microsoft.com/office/drawing/2014/main" id="{D6634D08-EEC2-48C7-8CF3-D917D6972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3" y="2045093"/>
            <a:ext cx="3074328" cy="30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60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Performance over all possible thresholds – </a:t>
            </a:r>
          </a:p>
          <a:p>
            <a:pPr marL="0" indent="0">
              <a:buSzPct val="100000"/>
              <a:buNone/>
            </a:pPr>
            <a:r>
              <a:rPr lang="en-US" sz="2800" dirty="0"/>
              <a:t>When you want to evaluate a score across thresholds.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4443" y="158005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CB0763-7BC5-4E99-A6CA-E8C765FA17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5091" y="158005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61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 lnSpcReduction="10000"/>
          </a:bodyPr>
          <a:lstStyle/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Receiver operating characteristic curve (ROC curve).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ROC curve illustrates the performance of a binary classifier system as its discrimination threshold is varied by plotting True Positive rate vs False Positive rate. It can also be referred to as a Sensitivity vs (1-Specificity) plot.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924443" y="158005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919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62</a:t>
            </a:fld>
            <a:endParaRPr lang="en-US"/>
          </a:p>
        </p:txBody>
      </p:sp>
      <p:pic>
        <p:nvPicPr>
          <p:cNvPr id="3074" name="Picture 2" descr="http://scikit-learn.org/0.15/_images/plot_roc_0011.png">
            <a:extLst>
              <a:ext uri="{FF2B5EF4-FFF2-40B4-BE49-F238E27FC236}">
                <a16:creationId xmlns:a16="http://schemas.microsoft.com/office/drawing/2014/main" id="{2D780E3E-0F3E-41F1-88A9-6A601934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3" y="1580050"/>
            <a:ext cx="6310184" cy="47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098C79-5FB5-4A87-967F-097DA4AA6995}"/>
              </a:ext>
            </a:extLst>
          </p:cNvPr>
          <p:cNvSpPr/>
          <p:nvPr/>
        </p:nvSpPr>
        <p:spPr>
          <a:xfrm>
            <a:off x="7455275" y="1580050"/>
            <a:ext cx="44336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AUC: </a:t>
            </a:r>
          </a:p>
          <a:p>
            <a:r>
              <a:rPr lang="en-US" dirty="0"/>
              <a:t>Probability that a classifier will rank </a:t>
            </a:r>
          </a:p>
          <a:p>
            <a:r>
              <a:rPr lang="en-US" dirty="0"/>
              <a:t>a randomly chosen positive instance higher </a:t>
            </a:r>
          </a:p>
          <a:p>
            <a:r>
              <a:rPr lang="en-US" dirty="0"/>
              <a:t>than a randomly chosen negative one.</a:t>
            </a:r>
          </a:p>
          <a:p>
            <a:endParaRPr lang="en-US" dirty="0"/>
          </a:p>
          <a:p>
            <a:r>
              <a:rPr lang="en-US" dirty="0"/>
              <a:t>Be suspicious of ultra-high AUCs.</a:t>
            </a:r>
          </a:p>
        </p:txBody>
      </p:sp>
    </p:spTree>
    <p:extLst>
      <p:ext uri="{BB962C8B-B14F-4D97-AF65-F5344CB8AC3E}">
        <p14:creationId xmlns:p14="http://schemas.microsoft.com/office/powerpoint/2010/main" val="31699476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63</a:t>
            </a:fld>
            <a:endParaRPr lang="en-US"/>
          </a:p>
        </p:txBody>
      </p:sp>
      <p:pic>
        <p:nvPicPr>
          <p:cNvPr id="3074" name="Picture 2" descr="http://scikit-learn.org/0.15/_images/plot_roc_0011.png">
            <a:extLst>
              <a:ext uri="{FF2B5EF4-FFF2-40B4-BE49-F238E27FC236}">
                <a16:creationId xmlns:a16="http://schemas.microsoft.com/office/drawing/2014/main" id="{2D780E3E-0F3E-41F1-88A9-6A601934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3" y="1580050"/>
            <a:ext cx="6310184" cy="47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098C79-5FB5-4A87-967F-097DA4AA6995}"/>
              </a:ext>
            </a:extLst>
          </p:cNvPr>
          <p:cNvSpPr/>
          <p:nvPr/>
        </p:nvSpPr>
        <p:spPr>
          <a:xfrm>
            <a:off x="7455275" y="1580050"/>
            <a:ext cx="38429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AUC: </a:t>
            </a:r>
          </a:p>
          <a:p>
            <a:r>
              <a:rPr lang="en-US" dirty="0"/>
              <a:t>ROC AUCs are very sensitive to class</a:t>
            </a:r>
          </a:p>
          <a:p>
            <a:r>
              <a:rPr lang="en-US" dirty="0"/>
              <a:t>imbalance.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742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1,000,000 flowers. 100 are </a:t>
            </a:r>
            <a:r>
              <a:rPr lang="en-US" sz="2800" dirty="0" err="1"/>
              <a:t>setosas</a:t>
            </a:r>
            <a:r>
              <a:rPr lang="en-US" sz="2800" dirty="0"/>
              <a:t>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(This is an imbalanced dataset)</a:t>
            </a:r>
          </a:p>
          <a:p>
            <a:pPr marL="0" indent="0">
              <a:buSzPct val="10000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22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u="sng" dirty="0"/>
              <a:t>1,000,000 flowers. 100 are </a:t>
            </a:r>
            <a:r>
              <a:rPr lang="en-US" sz="2800" u="sng" dirty="0" err="1"/>
              <a:t>setosas</a:t>
            </a:r>
            <a:r>
              <a:rPr lang="en-US" sz="2800" u="sng" dirty="0"/>
              <a:t>.</a:t>
            </a:r>
            <a:endParaRPr lang="en-US" sz="3200" u="sng" dirty="0"/>
          </a:p>
          <a:p>
            <a:pPr marL="0" indent="0">
              <a:buSzPct val="100000"/>
              <a:buNone/>
            </a:pPr>
            <a:r>
              <a:rPr lang="en-US" sz="2800" dirty="0"/>
              <a:t>Consider two classification methods:</a:t>
            </a:r>
          </a:p>
          <a:p>
            <a:pPr marL="0" indent="0">
              <a:buSzPct val="100000"/>
              <a:buNone/>
            </a:pPr>
            <a:r>
              <a:rPr lang="en-US" sz="2800" dirty="0"/>
              <a:t>Method 1: </a:t>
            </a:r>
            <a:r>
              <a:rPr lang="fr-FR" sz="2800" dirty="0"/>
              <a:t>100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 </a:t>
            </a:r>
          </a:p>
          <a:p>
            <a:pPr marL="0" indent="0">
              <a:buSzPct val="100000"/>
              <a:buNone/>
            </a:pPr>
            <a:r>
              <a:rPr lang="en-US" sz="2800" dirty="0"/>
              <a:t>Method 2: </a:t>
            </a:r>
            <a:r>
              <a:rPr lang="fr-FR" sz="2800" dirty="0"/>
              <a:t>2000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60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u="sng" dirty="0"/>
              <a:t>1,000,000 flowers. 100 are </a:t>
            </a:r>
            <a:r>
              <a:rPr lang="en-US" sz="2800" u="sng" dirty="0" err="1"/>
              <a:t>setosas</a:t>
            </a:r>
            <a:r>
              <a:rPr lang="en-US" sz="2800" u="sng" dirty="0"/>
              <a:t>.</a:t>
            </a:r>
            <a:endParaRPr lang="en-US" sz="3200" u="sng" dirty="0"/>
          </a:p>
          <a:p>
            <a:pPr marL="0" indent="0">
              <a:buSzPct val="100000"/>
              <a:buNone/>
            </a:pPr>
            <a:r>
              <a:rPr lang="en-US" sz="2800" dirty="0"/>
              <a:t>Consider two classification methods:</a:t>
            </a:r>
          </a:p>
          <a:p>
            <a:pPr marL="0" indent="0">
              <a:buSzPct val="100000"/>
              <a:buNone/>
            </a:pPr>
            <a:r>
              <a:rPr lang="en-US" sz="2800" dirty="0"/>
              <a:t>Method 1: </a:t>
            </a:r>
            <a:r>
              <a:rPr lang="fr-FR" sz="2800" dirty="0"/>
              <a:t>100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 </a:t>
            </a:r>
          </a:p>
          <a:p>
            <a:pPr marL="0" indent="0">
              <a:buSzPct val="100000"/>
              <a:buNone/>
            </a:pPr>
            <a:r>
              <a:rPr lang="en-US" sz="2800" dirty="0"/>
              <a:t>Method 2: </a:t>
            </a:r>
            <a:r>
              <a:rPr lang="fr-FR" sz="2800" dirty="0"/>
              <a:t>2000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 </a:t>
            </a:r>
          </a:p>
          <a:p>
            <a:pPr marL="0" indent="0">
              <a:buSzPct val="100000"/>
              <a:buNone/>
            </a:pPr>
            <a:endParaRPr lang="fr-FR" sz="2800" dirty="0"/>
          </a:p>
          <a:p>
            <a:pPr marL="0" indent="0">
              <a:buSzPct val="100000"/>
              <a:buNone/>
            </a:pPr>
            <a:r>
              <a:rPr lang="fr-FR" sz="2800" dirty="0" err="1"/>
              <a:t>Clearly</a:t>
            </a:r>
            <a:r>
              <a:rPr lang="fr-FR" sz="2800" dirty="0"/>
              <a:t>, Method 1 </a:t>
            </a:r>
            <a:r>
              <a:rPr lang="fr-FR" sz="2800" dirty="0" err="1"/>
              <a:t>is</a:t>
            </a:r>
            <a:r>
              <a:rPr lang="fr-FR" sz="2800" dirty="0"/>
              <a:t> far </a:t>
            </a:r>
            <a:r>
              <a:rPr lang="fr-FR" sz="2800" dirty="0" err="1"/>
              <a:t>superior</a:t>
            </a:r>
            <a:r>
              <a:rPr lang="fr-FR" sz="2800" dirty="0"/>
              <a:t> (</a:t>
            </a:r>
            <a:r>
              <a:rPr lang="fr-FR" sz="2800" dirty="0" err="1"/>
              <a:t>though</a:t>
            </a:r>
            <a:r>
              <a:rPr lang="fr-FR" sz="2800" dirty="0"/>
              <a:t> of course can </a:t>
            </a:r>
            <a:r>
              <a:rPr lang="fr-FR" sz="2800" dirty="0" err="1"/>
              <a:t>be</a:t>
            </a:r>
            <a:r>
              <a:rPr lang="fr-FR" sz="2800" dirty="0"/>
              <a:t> subjective).</a:t>
            </a:r>
            <a:endParaRPr lang="en-US" sz="2800" dirty="0"/>
          </a:p>
          <a:p>
            <a:pPr marL="0" indent="0">
              <a:buSzPct val="10000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8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 lnSpcReduction="10000"/>
          </a:bodyPr>
          <a:lstStyle/>
          <a:p>
            <a:pPr marL="0" indent="0">
              <a:buSzPct val="100000"/>
              <a:buNone/>
            </a:pPr>
            <a:r>
              <a:rPr lang="en-US" sz="2800" u="sng" dirty="0"/>
              <a:t>1,000,000 flowers. 100 are </a:t>
            </a:r>
            <a:r>
              <a:rPr lang="en-US" sz="2800" u="sng" dirty="0" err="1"/>
              <a:t>setosas</a:t>
            </a:r>
            <a:r>
              <a:rPr lang="en-US" sz="2800" u="sng" dirty="0"/>
              <a:t>.</a:t>
            </a:r>
            <a:endParaRPr lang="en-US" sz="3200" u="sng" dirty="0"/>
          </a:p>
          <a:p>
            <a:pPr marL="0" indent="0">
              <a:buSzPct val="100000"/>
              <a:buNone/>
            </a:pPr>
            <a:r>
              <a:rPr lang="en-US" sz="2800" dirty="0"/>
              <a:t>Consider two classification methods:</a:t>
            </a:r>
          </a:p>
          <a:p>
            <a:pPr marL="0" indent="0">
              <a:buSzPct val="100000"/>
              <a:buNone/>
            </a:pPr>
            <a:r>
              <a:rPr lang="en-US" sz="2800" b="1" dirty="0"/>
              <a:t>Method 1</a:t>
            </a:r>
            <a:r>
              <a:rPr lang="en-US" sz="2800" dirty="0"/>
              <a:t>: </a:t>
            </a:r>
            <a:r>
              <a:rPr lang="fr-FR" sz="2800" dirty="0"/>
              <a:t>100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</a:t>
            </a:r>
          </a:p>
          <a:p>
            <a:pPr marL="0" indent="0">
              <a:buSzPct val="100000"/>
              <a:buNone/>
            </a:pPr>
            <a:r>
              <a:rPr lang="fr-FR" sz="2800" dirty="0"/>
              <a:t>TP=90; FP=10; TN=999,890; FN=10.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b="1" dirty="0"/>
              <a:t>Method 2</a:t>
            </a:r>
            <a:r>
              <a:rPr lang="en-US" sz="2800" dirty="0"/>
              <a:t>: </a:t>
            </a:r>
            <a:r>
              <a:rPr lang="fr-FR" sz="2800" dirty="0"/>
              <a:t>2000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TP=90; FP=1910; TN=997,990; FN=10.</a:t>
            </a:r>
          </a:p>
          <a:p>
            <a:pPr marL="0" indent="0">
              <a:buSzPct val="10000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9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 lnSpcReduction="10000"/>
          </a:bodyPr>
          <a:lstStyle/>
          <a:p>
            <a:pPr marL="0" indent="0">
              <a:buSzPct val="100000"/>
              <a:buNone/>
            </a:pPr>
            <a:r>
              <a:rPr lang="en-US" sz="2800" b="1" dirty="0"/>
              <a:t>Method 1</a:t>
            </a:r>
            <a:r>
              <a:rPr lang="en-US" sz="2800" dirty="0"/>
              <a:t>: </a:t>
            </a:r>
            <a:r>
              <a:rPr lang="fr-FR" sz="2800" dirty="0"/>
              <a:t>100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Sensitivity (TPR):  0.9</a:t>
            </a:r>
          </a:p>
          <a:p>
            <a:pPr marL="0" indent="0">
              <a:buSzPct val="100000"/>
              <a:buNone/>
            </a:pPr>
            <a:r>
              <a:rPr lang="en-US" sz="2800" dirty="0"/>
              <a:t>1 – Specificity (FPR):  0.000010001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b="1" dirty="0"/>
              <a:t>Method 2</a:t>
            </a:r>
            <a:r>
              <a:rPr lang="en-US" sz="2800" dirty="0"/>
              <a:t>: </a:t>
            </a:r>
            <a:r>
              <a:rPr lang="fr-FR" sz="2800" dirty="0"/>
              <a:t>2000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Sensitivity (TPR):  0.9</a:t>
            </a:r>
          </a:p>
          <a:p>
            <a:pPr marL="0" indent="0">
              <a:buSzPct val="100000"/>
              <a:buNone/>
            </a:pPr>
            <a:r>
              <a:rPr lang="en-US" sz="2800" dirty="0"/>
              <a:t>1 – Specificity (FPR):  0.00191</a:t>
            </a:r>
          </a:p>
          <a:p>
            <a:pPr marL="0" indent="0">
              <a:buSzPct val="100000"/>
              <a:buNone/>
            </a:pPr>
            <a:endParaRPr lang="en-US" sz="3200" dirty="0"/>
          </a:p>
          <a:p>
            <a:pPr marL="0" indent="0">
              <a:buSzPct val="100000"/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1C846-C22E-4301-9012-450A0E85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30" y="1398903"/>
            <a:ext cx="8577903" cy="52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69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Precision recall curve (PR curve).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PR curve illustrates the performance of a binary classifier system as its discrimination threshold is varied by plotting </a:t>
            </a:r>
            <a:r>
              <a:rPr lang="en-US" sz="2800" b="1" dirty="0"/>
              <a:t>precision </a:t>
            </a:r>
            <a:r>
              <a:rPr lang="en-US" sz="2800" dirty="0"/>
              <a:t>vs </a:t>
            </a:r>
            <a:r>
              <a:rPr lang="en-US" sz="2800" b="1" dirty="0"/>
              <a:t>recall</a:t>
            </a:r>
            <a:r>
              <a:rPr lang="en-US" sz="2800" dirty="0"/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E6311-9A14-4BC6-AED3-07E5A305AFC4}"/>
              </a:ext>
            </a:extLst>
          </p:cNvPr>
          <p:cNvGraphicFramePr>
            <a:graphicFrameLocks noGrp="1"/>
          </p:cNvGraphicFramePr>
          <p:nvPr/>
        </p:nvGraphicFramePr>
        <p:xfrm>
          <a:off x="924443" y="158005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3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1906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661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216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1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1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Dataset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Dataset of flower measurements, 150 samples, 50 samples per class.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Classes: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 err="1"/>
              <a:t>Setosa</a:t>
            </a:r>
            <a:endParaRPr lang="en-US" sz="2800" dirty="0"/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Versicolor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Virginica</a:t>
            </a:r>
          </a:p>
          <a:p>
            <a:pPr marL="514350" indent="-514350">
              <a:buSzPct val="100000"/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7E0CD-C627-415A-8F5E-EB949B0A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999" y="2482678"/>
            <a:ext cx="5514093" cy="37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70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98C79-5FB5-4A87-967F-097DA4AA6995}"/>
              </a:ext>
            </a:extLst>
          </p:cNvPr>
          <p:cNvSpPr/>
          <p:nvPr/>
        </p:nvSpPr>
        <p:spPr>
          <a:xfrm>
            <a:off x="7455275" y="1580050"/>
            <a:ext cx="4480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AUC: </a:t>
            </a:r>
          </a:p>
          <a:p>
            <a:r>
              <a:rPr lang="en-US" dirty="0"/>
              <a:t>Average precision across varying threshold.</a:t>
            </a:r>
          </a:p>
          <a:p>
            <a:endParaRPr lang="en-US" dirty="0"/>
          </a:p>
          <a:p>
            <a:r>
              <a:rPr lang="en-US" dirty="0"/>
              <a:t>Here too, be suspicious of ultra-high AUCs.</a:t>
            </a:r>
          </a:p>
        </p:txBody>
      </p:sp>
      <p:pic>
        <p:nvPicPr>
          <p:cNvPr id="1026" name="Picture 2" descr="Image result for pr curve sklearn">
            <a:extLst>
              <a:ext uri="{FF2B5EF4-FFF2-40B4-BE49-F238E27FC236}">
                <a16:creationId xmlns:a16="http://schemas.microsoft.com/office/drawing/2014/main" id="{D70C10A1-CF7F-4F9D-B50B-77656B6F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26" y="1477315"/>
            <a:ext cx="6436849" cy="48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980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 lnSpcReduction="10000"/>
          </a:bodyPr>
          <a:lstStyle/>
          <a:p>
            <a:pPr marL="0" indent="0">
              <a:buSzPct val="100000"/>
              <a:buNone/>
            </a:pPr>
            <a:r>
              <a:rPr lang="en-US" sz="2800" b="1" dirty="0"/>
              <a:t>Method 1</a:t>
            </a:r>
            <a:r>
              <a:rPr lang="en-US" sz="2800" dirty="0"/>
              <a:t>: </a:t>
            </a:r>
            <a:r>
              <a:rPr lang="fr-FR" sz="2800" dirty="0"/>
              <a:t>100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Precision:  0.9</a:t>
            </a:r>
          </a:p>
          <a:p>
            <a:pPr marL="0" indent="0">
              <a:buSzPct val="100000"/>
              <a:buNone/>
            </a:pPr>
            <a:r>
              <a:rPr lang="en-US" sz="2800" dirty="0"/>
              <a:t>Recall:  0.9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b="1" dirty="0"/>
              <a:t>Method 2</a:t>
            </a:r>
            <a:r>
              <a:rPr lang="en-US" sz="2800" dirty="0"/>
              <a:t>: </a:t>
            </a:r>
            <a:r>
              <a:rPr lang="fr-FR" sz="2800" dirty="0"/>
              <a:t>2000 </a:t>
            </a:r>
            <a:r>
              <a:rPr lang="fr-FR" sz="2800" dirty="0" err="1"/>
              <a:t>marked</a:t>
            </a:r>
            <a:r>
              <a:rPr lang="fr-FR" sz="2800" dirty="0"/>
              <a:t> </a:t>
            </a:r>
            <a:r>
              <a:rPr lang="fr-FR" sz="2800" dirty="0" err="1"/>
              <a:t>setosas</a:t>
            </a:r>
            <a:r>
              <a:rPr lang="fr-FR" sz="2800" dirty="0"/>
              <a:t>, 90 of </a:t>
            </a:r>
            <a:r>
              <a:rPr lang="fr-FR" sz="2800" dirty="0" err="1"/>
              <a:t>those</a:t>
            </a:r>
            <a:r>
              <a:rPr lang="fr-FR" sz="2800" dirty="0"/>
              <a:t> are </a:t>
            </a:r>
            <a:r>
              <a:rPr lang="fr-FR" sz="2800" dirty="0" err="1"/>
              <a:t>setosas</a:t>
            </a:r>
            <a:r>
              <a:rPr lang="fr-FR" sz="2800" dirty="0"/>
              <a:t>.</a:t>
            </a:r>
          </a:p>
          <a:p>
            <a:pPr marL="0" indent="0">
              <a:buSzPct val="100000"/>
              <a:buNone/>
            </a:pPr>
            <a:r>
              <a:rPr lang="en-US" sz="2800" dirty="0"/>
              <a:t>Precision:  0.045</a:t>
            </a:r>
          </a:p>
          <a:p>
            <a:pPr marL="0" indent="0">
              <a:buSzPct val="100000"/>
              <a:buNone/>
            </a:pPr>
            <a:r>
              <a:rPr lang="en-US" sz="2800" dirty="0"/>
              <a:t>Recall:  0.9</a:t>
            </a:r>
          </a:p>
          <a:p>
            <a:pPr marL="0" indent="0">
              <a:buSzPct val="100000"/>
              <a:buNone/>
            </a:pPr>
            <a:endParaRPr lang="en-US" sz="3200" dirty="0"/>
          </a:p>
          <a:p>
            <a:pPr marL="0" indent="0">
              <a:buSzPct val="100000"/>
              <a:buNone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7E58D-3F10-4492-AF9C-9646E9AE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499192"/>
            <a:ext cx="8325898" cy="5067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397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One of the best ways to test whether the underlying data structure lends itself to high scores is by running some kind of a permutation test.</a:t>
            </a:r>
          </a:p>
          <a:p>
            <a:pPr marL="514350" indent="-514350">
              <a:buSzPct val="100000"/>
              <a:buAutoNum type="arabicParenR"/>
            </a:pPr>
            <a:r>
              <a:rPr lang="en-US" sz="3200" dirty="0"/>
              <a:t>Shuffle the labels (e.g. </a:t>
            </a:r>
            <a:r>
              <a:rPr lang="en-US" sz="3200" dirty="0" err="1"/>
              <a:t>setosa</a:t>
            </a:r>
            <a:r>
              <a:rPr lang="en-US" sz="3200" dirty="0"/>
              <a:t> and non-</a:t>
            </a:r>
            <a:r>
              <a:rPr lang="en-US" sz="3200" dirty="0" err="1"/>
              <a:t>setosa</a:t>
            </a:r>
            <a:r>
              <a:rPr lang="en-US" sz="3200" dirty="0"/>
              <a:t>).</a:t>
            </a:r>
          </a:p>
          <a:p>
            <a:pPr marL="514350" indent="-514350">
              <a:buSzPct val="100000"/>
              <a:buAutoNum type="arabicParenR"/>
            </a:pPr>
            <a:r>
              <a:rPr lang="en-US" sz="3200" dirty="0"/>
              <a:t>Calculate score.</a:t>
            </a:r>
          </a:p>
          <a:p>
            <a:pPr marL="514350" indent="-514350">
              <a:buSzPct val="100000"/>
              <a:buAutoNum type="arabicParenR"/>
            </a:pPr>
            <a:r>
              <a:rPr lang="en-US" sz="3200" dirty="0"/>
              <a:t>Repeat.</a:t>
            </a:r>
          </a:p>
          <a:p>
            <a:pPr marL="514350" indent="-514350">
              <a:buSzPct val="100000"/>
              <a:buAutoNum type="arabicParenR"/>
            </a:pPr>
            <a:r>
              <a:rPr lang="en-US" sz="3200" dirty="0"/>
              <a:t>You’ve created a null distribution.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2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E0874-83F4-4371-90DA-84B3A960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38" y="1580050"/>
            <a:ext cx="6750517" cy="41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93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E0874-83F4-4371-90DA-84B3A960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38" y="1580050"/>
            <a:ext cx="6750517" cy="41086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07C7AD-E1B6-4F84-8228-D0A88199100C}"/>
              </a:ext>
            </a:extLst>
          </p:cNvPr>
          <p:cNvSpPr/>
          <p:nvPr/>
        </p:nvSpPr>
        <p:spPr>
          <a:xfrm>
            <a:off x="6539023" y="4794169"/>
            <a:ext cx="318977" cy="30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9DDFC-22A2-45A3-89FF-704E487F2BC9}"/>
              </a:ext>
            </a:extLst>
          </p:cNvPr>
          <p:cNvSpPr/>
          <p:nvPr/>
        </p:nvSpPr>
        <p:spPr>
          <a:xfrm>
            <a:off x="7759755" y="1580050"/>
            <a:ext cx="44322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AUC: 0.89</a:t>
            </a:r>
          </a:p>
          <a:p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</a:p>
          <a:p>
            <a:pPr/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720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E0874-83F4-4371-90DA-84B3A960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38" y="1580050"/>
            <a:ext cx="6750517" cy="41086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07C7AD-E1B6-4F84-8228-D0A88199100C}"/>
              </a:ext>
            </a:extLst>
          </p:cNvPr>
          <p:cNvSpPr/>
          <p:nvPr/>
        </p:nvSpPr>
        <p:spPr>
          <a:xfrm>
            <a:off x="6539023" y="4794169"/>
            <a:ext cx="318977" cy="30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B9DDFC-22A2-45A3-89FF-704E487F2BC9}"/>
                  </a:ext>
                </a:extLst>
              </p:cNvPr>
              <p:cNvSpPr/>
              <p:nvPr/>
            </p:nvSpPr>
            <p:spPr>
              <a:xfrm>
                <a:off x="7759755" y="1580050"/>
                <a:ext cx="4432245" cy="4490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AUC: 0.89 </a:t>
                </a:r>
              </a:p>
              <a:p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Permutation P-</a:t>
                </a:r>
                <a:r>
                  <a:rPr lang="en-US" sz="2800" dirty="0" err="1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val</a:t>
                </a:r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 b="0" i="0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b="0" i="0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Where X is:</a:t>
                </a:r>
              </a:p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# AUCs &lt; True AUC</a:t>
                </a:r>
              </a:p>
              <a:p>
                <a:pPr/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B9DDFC-22A2-45A3-89FF-704E487F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55" y="1580050"/>
                <a:ext cx="4432245" cy="4490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E4993B-6779-440B-9C79-67826DDBC517}"/>
                  </a:ext>
                </a:extLst>
              </p:cNvPr>
              <p:cNvSpPr/>
              <p:nvPr/>
            </p:nvSpPr>
            <p:spPr>
              <a:xfrm>
                <a:off x="913795" y="5814829"/>
                <a:ext cx="7656711" cy="10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 i="1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1000−1000+1</m:t>
                          </m:r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1000+1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1001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0.001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E4993B-6779-440B-9C79-67826DDBC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5814829"/>
                <a:ext cx="7656711" cy="104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4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54D4A7-38BB-4A40-856E-5FEB66F56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38" y="1589101"/>
            <a:ext cx="6750516" cy="4108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07C7AD-E1B6-4F84-8228-D0A88199100C}"/>
              </a:ext>
            </a:extLst>
          </p:cNvPr>
          <p:cNvSpPr/>
          <p:nvPr/>
        </p:nvSpPr>
        <p:spPr>
          <a:xfrm>
            <a:off x="5963086" y="4772901"/>
            <a:ext cx="318977" cy="30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B9DDFC-22A2-45A3-89FF-704E487F2BC9}"/>
                  </a:ext>
                </a:extLst>
              </p:cNvPr>
              <p:cNvSpPr/>
              <p:nvPr/>
            </p:nvSpPr>
            <p:spPr>
              <a:xfrm>
                <a:off x="7759755" y="1580050"/>
                <a:ext cx="4432245" cy="492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AUC: 0.89 </a:t>
                </a:r>
              </a:p>
              <a:p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Permutation P-</a:t>
                </a:r>
                <a:r>
                  <a:rPr lang="en-US" sz="2800" dirty="0" err="1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val</a:t>
                </a:r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 b="0" i="0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b="0" i="0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Where X is:</a:t>
                </a:r>
              </a:p>
              <a:p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# AUCs &lt; True AUC</a:t>
                </a:r>
              </a:p>
              <a:p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/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B9DDFC-22A2-45A3-89FF-704E487F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55" y="1580050"/>
                <a:ext cx="4432245" cy="4921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E4993B-6779-440B-9C79-67826DDBC517}"/>
                  </a:ext>
                </a:extLst>
              </p:cNvPr>
              <p:cNvSpPr/>
              <p:nvPr/>
            </p:nvSpPr>
            <p:spPr>
              <a:xfrm>
                <a:off x="913795" y="5814829"/>
                <a:ext cx="7255961" cy="10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rgbClr val="DADADA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80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 i="1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1000−</m:t>
                          </m:r>
                          <m:r>
                            <a:rPr lang="en-US" sz="2800" b="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346</m:t>
                          </m:r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800" i="1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1000+1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655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rgbClr val="DADADA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1001</m:t>
                          </m:r>
                        </m:den>
                      </m:f>
                      <m:r>
                        <a:rPr lang="en-US" sz="2800" b="0" i="1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0.65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E4993B-6779-440B-9C79-67826DDBC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5814829"/>
                <a:ext cx="7255961" cy="104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AD682-624D-47EE-8FEF-BC241DA2198F}"/>
              </a:ext>
            </a:extLst>
          </p:cNvPr>
          <p:cNvCxnSpPr/>
          <p:nvPr/>
        </p:nvCxnSpPr>
        <p:spPr>
          <a:xfrm>
            <a:off x="531628" y="2796363"/>
            <a:ext cx="1212112" cy="24348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Given the sepal length and width of an iris flower, can you predict the flower’s species?</a:t>
            </a:r>
          </a:p>
        </p:txBody>
      </p:sp>
    </p:spTree>
    <p:extLst>
      <p:ext uri="{BB962C8B-B14F-4D97-AF65-F5344CB8AC3E}">
        <p14:creationId xmlns:p14="http://schemas.microsoft.com/office/powerpoint/2010/main" val="404126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  <a:buFont typeface="Wingdings 2" charset="2"/>
              <a:buAutoNum type="arabicParenR"/>
            </a:pPr>
            <a:r>
              <a:rPr lang="en-US" sz="2800" dirty="0"/>
              <a:t>Classification algorithms.</a:t>
            </a:r>
          </a:p>
          <a:p>
            <a:pPr marL="457200" indent="-457200">
              <a:buSzPct val="100000"/>
              <a:buFont typeface="Wingdings 2" charset="2"/>
              <a:buAutoNum type="arabicParenR"/>
            </a:pPr>
            <a:endParaRPr lang="en-US" sz="2800" dirty="0"/>
          </a:p>
          <a:p>
            <a:pPr marL="457200" indent="-457200">
              <a:buSzPct val="100000"/>
              <a:buFont typeface="Wingdings 2" charset="2"/>
              <a:buAutoNum type="arabicParenR"/>
            </a:pPr>
            <a:r>
              <a:rPr lang="en-US" sz="2800" dirty="0"/>
              <a:t>Classification evaluations.</a:t>
            </a:r>
          </a:p>
          <a:p>
            <a:pPr marL="457200" indent="-457200">
              <a:buSzPct val="100000"/>
              <a:buFont typeface="Wingdings 2" charset="2"/>
              <a:buAutoNum type="arabicParenR"/>
            </a:pPr>
            <a:endParaRPr lang="en-US" sz="2800" dirty="0"/>
          </a:p>
          <a:p>
            <a:pPr marL="457200" indent="-457200">
              <a:buSzPct val="100000"/>
              <a:buFont typeface="Wingdings 2" charset="2"/>
              <a:buAutoNum type="arabicParenR"/>
            </a:pPr>
            <a:r>
              <a:rPr lang="en-US" sz="2800" dirty="0"/>
              <a:t>Homework assignment (a bit tougher than previous two).</a:t>
            </a:r>
          </a:p>
          <a:p>
            <a:pPr marL="457200" indent="-457200">
              <a:buSzPct val="100000"/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4932</TotalTime>
  <Words>2033</Words>
  <Application>Microsoft Office PowerPoint</Application>
  <PresentationFormat>Widescreen</PresentationFormat>
  <Paragraphs>605</Paragraphs>
  <Slides>76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Calisto MT</vt:lpstr>
      <vt:lpstr>Cambria Math</vt:lpstr>
      <vt:lpstr>Trebuchet MS</vt:lpstr>
      <vt:lpstr>Wingdings 2</vt:lpstr>
      <vt:lpstr>Slate</vt:lpstr>
      <vt:lpstr>Supervised Learning: Classification</vt:lpstr>
      <vt:lpstr>Supervised Learning Module</vt:lpstr>
      <vt:lpstr>Supervised Learning Module</vt:lpstr>
      <vt:lpstr>Supervised Learning Module</vt:lpstr>
      <vt:lpstr>Supervised Learning: Classification</vt:lpstr>
      <vt:lpstr>Iris Dataset</vt:lpstr>
      <vt:lpstr>Iris Dataset</vt:lpstr>
      <vt:lpstr>Basic Problem</vt:lpstr>
      <vt:lpstr>Today’s Outline</vt:lpstr>
      <vt:lpstr>Models (logistic regression, random forest, etc)</vt:lpstr>
      <vt:lpstr>Scatterplot of Sepal Length, Sepal Width</vt:lpstr>
      <vt:lpstr>Predict by sepal</vt:lpstr>
      <vt:lpstr>Predict by sepal</vt:lpstr>
      <vt:lpstr>Predict by sepal</vt:lpstr>
      <vt:lpstr>Predict by sepal</vt:lpstr>
      <vt:lpstr>Predict by sepal</vt:lpstr>
      <vt:lpstr>Predict by sepal</vt:lpstr>
      <vt:lpstr>Predict by sepal</vt:lpstr>
      <vt:lpstr>Predict by sepal</vt:lpstr>
      <vt:lpstr>Predict by sepal</vt:lpstr>
      <vt:lpstr>Predict by sepal</vt:lpstr>
      <vt:lpstr>What if the response was multiclass?</vt:lpstr>
      <vt:lpstr>What if the response was multiclass?</vt:lpstr>
      <vt:lpstr>What if the response was multiclass?</vt:lpstr>
      <vt:lpstr>Decision Trees</vt:lpstr>
      <vt:lpstr>Plot of sepal</vt:lpstr>
      <vt:lpstr>Plot of sepal</vt:lpstr>
      <vt:lpstr>Plot of sepal</vt:lpstr>
      <vt:lpstr>Sample Decision Tree</vt:lpstr>
      <vt:lpstr>Decision Trees</vt:lpstr>
      <vt:lpstr>Random Forest</vt:lpstr>
      <vt:lpstr>Random Forest</vt:lpstr>
      <vt:lpstr>Random Forest</vt:lpstr>
      <vt:lpstr>Random Forest</vt:lpstr>
      <vt:lpstr>Random Forest</vt:lpstr>
      <vt:lpstr>Random Forest</vt:lpstr>
      <vt:lpstr>Random Forest</vt:lpstr>
      <vt:lpstr>K-Nearest Neighbors</vt:lpstr>
      <vt:lpstr>K-Nearest Neighbors</vt:lpstr>
      <vt:lpstr>K-Nearest Neighbors</vt:lpstr>
      <vt:lpstr>K-Nearest Neighbors</vt:lpstr>
      <vt:lpstr>K-Nearest Neighbors</vt:lpstr>
      <vt:lpstr>SVM</vt:lpstr>
      <vt:lpstr>SVM</vt:lpstr>
      <vt:lpstr>Evaluations</vt:lpstr>
      <vt:lpstr>Evaluation</vt:lpstr>
      <vt:lpstr>Iris Dataset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Gussow, Ayal (NIH/NLM/NCBI) [F]</dc:creator>
  <cp:lastModifiedBy>Ayal Gussow</cp:lastModifiedBy>
  <cp:revision>1375</cp:revision>
  <cp:lastPrinted>2017-12-26T21:30:57Z</cp:lastPrinted>
  <dcterms:created xsi:type="dcterms:W3CDTF">2017-08-07T16:24:36Z</dcterms:created>
  <dcterms:modified xsi:type="dcterms:W3CDTF">2018-10-18T21:57:38Z</dcterms:modified>
</cp:coreProperties>
</file>